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7"/>
  </p:notesMasterIdLst>
  <p:sldIdLst>
    <p:sldId id="260" r:id="rId2"/>
    <p:sldId id="276" r:id="rId3"/>
    <p:sldId id="275" r:id="rId4"/>
    <p:sldId id="274" r:id="rId5"/>
    <p:sldId id="265" r:id="rId6"/>
    <p:sldId id="269" r:id="rId7"/>
    <p:sldId id="267" r:id="rId8"/>
    <p:sldId id="270" r:id="rId9"/>
    <p:sldId id="268" r:id="rId10"/>
    <p:sldId id="271" r:id="rId11"/>
    <p:sldId id="272" r:id="rId12"/>
    <p:sldId id="273" r:id="rId13"/>
    <p:sldId id="263" r:id="rId14"/>
    <p:sldId id="262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3"/>
    <a:srgbClr val="8A0000"/>
    <a:srgbClr val="0079A4"/>
    <a:srgbClr val="F6F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9645" autoAdjust="0"/>
  </p:normalViewPr>
  <p:slideViewPr>
    <p:cSldViewPr snapToGrid="0">
      <p:cViewPr>
        <p:scale>
          <a:sx n="150" d="100"/>
          <a:sy n="150" d="100"/>
        </p:scale>
        <p:origin x="-2058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78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5CCF6-4971-481A-A76B-463E5514020B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DA354-81C6-467F-93AB-F335B4643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62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10.000 / Jahr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Risikofaktoren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Begriffe Selbstmord/Freitod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Mehr</a:t>
            </a:r>
            <a:r>
              <a:rPr lang="de-DE" baseline="0" dirty="0" smtClean="0"/>
              <a:t> Männer betroffen /v.a. Ältere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DA354-81C6-467F-93AB-F335B464398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48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848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02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89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10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970942" y="6633370"/>
            <a:ext cx="10057606" cy="188913"/>
          </a:xfrm>
          <a:prstGeom prst="rect">
            <a:avLst/>
          </a:prstGeom>
        </p:spPr>
        <p:txBody>
          <a:bodyPr/>
          <a:lstStyle>
            <a:lvl1pPr algn="l">
              <a:defRPr sz="9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>
              <a:solidFill>
                <a:srgbClr val="4D4B46"/>
              </a:solidFill>
              <a:ea typeface="+mn-ea"/>
              <a:cs typeface="Arial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947429" y="1485108"/>
            <a:ext cx="10178071" cy="492442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 lang="de-DE" altLang="de-DE" sz="2200" kern="120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  <a:lvl2pPr marL="327025" indent="-236538">
              <a:buClrTx/>
              <a:buSzPct val="100000"/>
              <a:buFont typeface="Arial" panose="020B0604020202020204" pitchFamily="34" charset="0"/>
              <a:buChar char="•"/>
              <a:defRPr lang="de-DE" sz="22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464344" indent="-241300">
              <a:buClrTx/>
              <a:buFont typeface="Arial" panose="020B0604020202020204" pitchFamily="34" charset="0"/>
              <a:buChar char="•"/>
              <a:defRPr sz="2200"/>
            </a:lvl3pPr>
            <a:lvl4pPr marL="598488" indent="-241300">
              <a:buClrTx/>
              <a:buFont typeface="Arial" panose="020B0604020202020204" pitchFamily="34" charset="0"/>
              <a:buChar char="•"/>
              <a:defRPr sz="2200"/>
            </a:lvl4pPr>
            <a:lvl5pPr marL="732632" indent="-238125">
              <a:buClrTx/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571500" indent="-57150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/>
            </a:pPr>
            <a:endParaRPr lang="de-DE" alt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47428" y="98425"/>
            <a:ext cx="9436894" cy="719932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10"/>
          </p:nvPr>
        </p:nvSpPr>
        <p:spPr>
          <a:xfrm>
            <a:off x="11088000" y="6660000"/>
            <a:ext cx="918000" cy="10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 smtClean="0">
                <a:solidFill>
                  <a:srgbClr val="00618F"/>
                </a:solidFill>
                <a:ea typeface="+mn-ea"/>
                <a:cs typeface="Arial"/>
              </a:rPr>
              <a:pPr>
                <a:defRPr/>
              </a:pPr>
              <a:t>‹Nr.›</a:t>
            </a:fld>
            <a:endParaRPr lang="de-DE" altLang="de-DE" dirty="0">
              <a:solidFill>
                <a:srgbClr val="00618F"/>
              </a:solidFill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2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54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76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85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07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55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35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32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85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A1EF60-C65F-4B1E-9335-5179E5FB695F}" type="datetimeFigureOut">
              <a:rPr lang="de-DE" smtClean="0"/>
              <a:t>14.02.2020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D4387E7-33EA-4E62-A1B6-CA63C9C565D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60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7293" y="557026"/>
            <a:ext cx="5683623" cy="1325563"/>
          </a:xfrm>
        </p:spPr>
        <p:txBody>
          <a:bodyPr>
            <a:noAutofit/>
          </a:bodyPr>
          <a:lstStyle/>
          <a:p>
            <a:r>
              <a:rPr lang="de-DE" sz="8000" b="1" cap="small" dirty="0" err="1">
                <a:solidFill>
                  <a:srgbClr val="0079A4"/>
                </a:solidFill>
              </a:rPr>
              <a:t>s</a:t>
            </a:r>
            <a:r>
              <a:rPr lang="de-DE" sz="8000" b="1" cap="small" dirty="0" err="1" smtClean="0">
                <a:solidFill>
                  <a:srgbClr val="0079A4"/>
                </a:solidFill>
              </a:rPr>
              <a:t>ad</a:t>
            </a:r>
            <a:r>
              <a:rPr lang="de-DE" sz="8000" b="1" cap="small" dirty="0" smtClean="0">
                <a:solidFill>
                  <a:srgbClr val="0079A4"/>
                </a:solidFill>
              </a:rPr>
              <a:t> </a:t>
            </a:r>
            <a:r>
              <a:rPr lang="de-DE" sz="8000" b="1" cap="small" dirty="0" err="1" smtClean="0">
                <a:solidFill>
                  <a:srgbClr val="0079A4"/>
                </a:solidFill>
              </a:rPr>
              <a:t>or</a:t>
            </a:r>
            <a:r>
              <a:rPr lang="de-DE" sz="8000" b="1" cap="small" dirty="0" smtClean="0">
                <a:solidFill>
                  <a:srgbClr val="0079A4"/>
                </a:solidFill>
              </a:rPr>
              <a:t> </a:t>
            </a:r>
            <a:r>
              <a:rPr lang="de-DE" sz="8000" b="1" cap="small" dirty="0" err="1">
                <a:solidFill>
                  <a:srgbClr val="0079A4"/>
                </a:solidFill>
              </a:rPr>
              <a:t>m</a:t>
            </a:r>
            <a:r>
              <a:rPr lang="de-DE" sz="8000" b="1" cap="small" dirty="0" err="1" smtClean="0">
                <a:solidFill>
                  <a:srgbClr val="0079A4"/>
                </a:solidFill>
              </a:rPr>
              <a:t>ad</a:t>
            </a:r>
            <a:r>
              <a:rPr lang="de-DE" sz="8000" b="1" cap="small" dirty="0" smtClean="0">
                <a:solidFill>
                  <a:srgbClr val="0079A4"/>
                </a:solidFill>
              </a:rPr>
              <a:t>?</a:t>
            </a:r>
            <a:endParaRPr lang="de-DE" sz="8000" b="1" cap="small" dirty="0">
              <a:solidFill>
                <a:srgbClr val="0079A4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11610" r="48841" b="55014"/>
          <a:stretch/>
        </p:blipFill>
        <p:spPr>
          <a:xfrm>
            <a:off x="797283" y="1882589"/>
            <a:ext cx="4752867" cy="427757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9637" r="75882" b="58170"/>
          <a:stretch/>
        </p:blipFill>
        <p:spPr>
          <a:xfrm>
            <a:off x="5550150" y="1848051"/>
            <a:ext cx="4867516" cy="43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692000" y="439387"/>
            <a:ext cx="8692738" cy="5400000"/>
          </a:xfrm>
          <a:prstGeom prst="rect">
            <a:avLst/>
          </a:prstGeom>
          <a:solidFill>
            <a:srgbClr val="009EE3"/>
          </a:solidFill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6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NEIN!!!</a:t>
            </a:r>
          </a:p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Sie will nur </a:t>
            </a:r>
            <a:r>
              <a:rPr lang="de-DE" sz="7200" b="1" u="sng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so</a:t>
            </a:r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nicht weiterleben!</a:t>
            </a:r>
            <a:endParaRPr lang="de-DE" sz="7200" b="1" dirty="0">
              <a:solidFill>
                <a:schemeClr val="bg1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  <a:p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62" y="3758677"/>
            <a:ext cx="1747621" cy="1607008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3138985" y="191067"/>
            <a:ext cx="1897039" cy="18424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8000" b="1" cap="small" dirty="0" smtClean="0">
                <a:solidFill>
                  <a:srgbClr val="0079A4"/>
                </a:solidFill>
              </a:rPr>
              <a:t>Dos &amp; DON‘Ts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65" y="2077453"/>
            <a:ext cx="3072318" cy="1637286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6" y="1832896"/>
            <a:ext cx="2107955" cy="20129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07" y="3804188"/>
            <a:ext cx="1810761" cy="226190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68" y="4313039"/>
            <a:ext cx="1753056" cy="1753056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4964672" y="2373608"/>
            <a:ext cx="1310185" cy="8461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!!!</a:t>
            </a:r>
            <a:endParaRPr lang="de-DE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5663819" y="344604"/>
            <a:ext cx="3493829" cy="16268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344604"/>
            <a:ext cx="10058400" cy="1450757"/>
          </a:xfrm>
        </p:spPr>
        <p:txBody>
          <a:bodyPr/>
          <a:lstStyle/>
          <a:p>
            <a:pPr algn="ctr"/>
            <a:r>
              <a:rPr lang="de-DE" sz="8000" b="1" cap="small" dirty="0" smtClean="0">
                <a:solidFill>
                  <a:srgbClr val="0079A4"/>
                </a:solidFill>
              </a:rPr>
              <a:t>Dos &amp; DON‘Ts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2028204"/>
            <a:ext cx="2403268" cy="24032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19" y="4360589"/>
            <a:ext cx="2335858" cy="16093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33" y="1795361"/>
            <a:ext cx="2460052" cy="24600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90" y="4255413"/>
            <a:ext cx="23526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0079A4"/>
                </a:solidFill>
              </a:rPr>
              <a:t>Small Talk </a:t>
            </a:r>
            <a:r>
              <a:rPr lang="de-DE" dirty="0" err="1">
                <a:solidFill>
                  <a:srgbClr val="0079A4"/>
                </a:solidFill>
              </a:rPr>
              <a:t>Saves</a:t>
            </a:r>
            <a:r>
              <a:rPr lang="de-DE" dirty="0">
                <a:solidFill>
                  <a:srgbClr val="0079A4"/>
                </a:solidFill>
              </a:rPr>
              <a:t> </a:t>
            </a:r>
            <a:r>
              <a:rPr lang="de-DE" dirty="0" err="1">
                <a:solidFill>
                  <a:srgbClr val="0079A4"/>
                </a:solidFill>
              </a:rPr>
              <a:t>Lives</a:t>
            </a:r>
            <a:r>
              <a:rPr lang="de-DE" dirty="0">
                <a:solidFill>
                  <a:srgbClr val="0079A4"/>
                </a:solidFill>
              </a:rPr>
              <a:t> - </a:t>
            </a:r>
            <a:r>
              <a:rPr lang="de-DE" dirty="0" err="1">
                <a:solidFill>
                  <a:srgbClr val="0079A4"/>
                </a:solidFill>
              </a:rPr>
              <a:t>Sarah‘s</a:t>
            </a:r>
            <a:r>
              <a:rPr lang="de-DE" dirty="0">
                <a:solidFill>
                  <a:srgbClr val="0079A4"/>
                </a:solidFill>
              </a:rPr>
              <a:t> Story</a:t>
            </a:r>
            <a:endParaRPr lang="de-DE" dirty="0">
              <a:solidFill>
                <a:srgbClr val="0079A4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8B981C6-5DF6-4E80-9876-7A9D54BB8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83" r="-1"/>
          <a:stretch/>
        </p:blipFill>
        <p:spPr>
          <a:xfrm>
            <a:off x="1732548" y="1925047"/>
            <a:ext cx="8622709" cy="38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79A4"/>
                </a:solidFill>
              </a:rPr>
              <a:t>Small Talk </a:t>
            </a:r>
            <a:r>
              <a:rPr lang="de-DE" dirty="0" err="1">
                <a:solidFill>
                  <a:srgbClr val="0079A4"/>
                </a:solidFill>
              </a:rPr>
              <a:t>Saves</a:t>
            </a:r>
            <a:r>
              <a:rPr lang="de-DE" dirty="0">
                <a:solidFill>
                  <a:srgbClr val="0079A4"/>
                </a:solidFill>
              </a:rPr>
              <a:t> </a:t>
            </a:r>
            <a:r>
              <a:rPr lang="de-DE" dirty="0" err="1">
                <a:solidFill>
                  <a:srgbClr val="0079A4"/>
                </a:solidFill>
              </a:rPr>
              <a:t>Lives</a:t>
            </a:r>
            <a:r>
              <a:rPr lang="de-DE" dirty="0">
                <a:solidFill>
                  <a:srgbClr val="0079A4"/>
                </a:solidFill>
              </a:rPr>
              <a:t> - </a:t>
            </a:r>
            <a:r>
              <a:rPr lang="de-DE" dirty="0" err="1">
                <a:solidFill>
                  <a:srgbClr val="0079A4"/>
                </a:solidFill>
              </a:rPr>
              <a:t>Sarah‘s</a:t>
            </a:r>
            <a:r>
              <a:rPr lang="de-DE" dirty="0">
                <a:solidFill>
                  <a:srgbClr val="0079A4"/>
                </a:solidFill>
              </a:rPr>
              <a:t> Story</a:t>
            </a:r>
            <a:endParaRPr lang="de-DE" dirty="0">
              <a:solidFill>
                <a:srgbClr val="0079A4"/>
              </a:solidFill>
            </a:endParaRPr>
          </a:p>
        </p:txBody>
      </p:sp>
      <p:pic>
        <p:nvPicPr>
          <p:cNvPr id="7" name="Samaritans- Sarah's Story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4614" cy="6858000"/>
          </a:xfrm>
        </p:spPr>
      </p:pic>
    </p:spTree>
    <p:extLst>
      <p:ext uri="{BB962C8B-B14F-4D97-AF65-F5344CB8AC3E}">
        <p14:creationId xmlns:p14="http://schemas.microsoft.com/office/powerpoint/2010/main" val="17283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1160060" y="1452322"/>
            <a:ext cx="10010738" cy="365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762193"/>
            <a:ext cx="2399448" cy="5032472"/>
          </a:xfrm>
          <a:prstGeom prst="rect">
            <a:avLst/>
          </a:prstGeom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33" y="4886888"/>
            <a:ext cx="1663254" cy="99285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77" y="788829"/>
            <a:ext cx="1913359" cy="2717276"/>
          </a:xfrm>
          <a:prstGeom prst="rect">
            <a:avLst/>
          </a:prstGeom>
          <a:noFill/>
          <a:ln w="3175">
            <a:solidFill>
              <a:schemeClr val="bg2">
                <a:lumMod val="40000"/>
                <a:lumOff val="60000"/>
              </a:schemeClr>
            </a:solidFill>
          </a:ln>
          <a:extLst/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r="21936"/>
          <a:stretch/>
        </p:blipFill>
        <p:spPr>
          <a:xfrm>
            <a:off x="6881877" y="3657353"/>
            <a:ext cx="1907279" cy="2106375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87059" y="3425182"/>
            <a:ext cx="3829059" cy="212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Dr. med. Christiane Schlang</a:t>
            </a:r>
          </a:p>
          <a:p>
            <a:pPr>
              <a:spcAft>
                <a:spcPts val="300"/>
              </a:spcAft>
            </a:pP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Fachärztin für Psychiatrie und Psychotherapie</a:t>
            </a:r>
          </a:p>
          <a:p>
            <a:pPr>
              <a:spcAft>
                <a:spcPts val="0"/>
              </a:spcAft>
            </a:pP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Koordination </a:t>
            </a: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Frankfurter </a:t>
            </a: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Projekt zur Prävention von Suiziden mittels Evidenz-basierter </a:t>
            </a: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Maßnahmen (FraPPE)</a:t>
            </a:r>
          </a:p>
          <a:p>
            <a:pPr>
              <a:spcAft>
                <a:spcPts val="0"/>
              </a:spcAft>
            </a:pPr>
            <a:endParaRPr lang="de-DE" sz="1400" b="0" dirty="0" smtClean="0">
              <a:solidFill>
                <a:srgbClr val="1F497D"/>
              </a:solidFill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n-NO" sz="140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Christiane.Schlang@kgu.de</a:t>
            </a:r>
          </a:p>
          <a:p>
            <a:pPr>
              <a:spcAft>
                <a:spcPts val="0"/>
              </a:spcAft>
            </a:pPr>
            <a:endParaRPr lang="de-DE" sz="1400" b="0" dirty="0" smtClean="0">
              <a:solidFill>
                <a:srgbClr val="1F497D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87059" y="140587"/>
            <a:ext cx="3321394" cy="37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Kontakt</a:t>
            </a:r>
            <a:r>
              <a:rPr lang="de-DE" altLang="de-DE" sz="18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spcAft>
                <a:spcPts val="0"/>
              </a:spcAft>
            </a:pPr>
            <a:r>
              <a:rPr lang="de-DE" sz="6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de-DE" sz="2000" b="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Inga Beig</a:t>
            </a:r>
            <a:endParaRPr lang="de-DE" sz="2000" b="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300"/>
              </a:spcAft>
            </a:pP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Psychologin (</a:t>
            </a:r>
            <a:r>
              <a:rPr lang="de-DE" sz="1400" b="0" dirty="0" err="1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M.Sc</a:t>
            </a: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.)</a:t>
            </a:r>
            <a:endParaRPr lang="de-DE" sz="2000" b="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Koordination </a:t>
            </a: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Frankfurter Netzwerk für </a:t>
            </a:r>
            <a:endParaRPr lang="de-DE" sz="1400" b="0" dirty="0" smtClean="0">
              <a:solidFill>
                <a:srgbClr val="1F497D"/>
              </a:solidFill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Suizidprävention </a:t>
            </a:r>
            <a:r>
              <a:rPr lang="de-DE" sz="1400" b="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(FRANS</a:t>
            </a:r>
            <a:r>
              <a:rPr lang="de-DE" sz="1400" b="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)</a:t>
            </a:r>
          </a:p>
          <a:p>
            <a:pPr>
              <a:spcAft>
                <a:spcPts val="0"/>
              </a:spcAft>
            </a:pPr>
            <a:endParaRPr lang="de-DE" sz="2000" b="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300"/>
              </a:spcAft>
            </a:pPr>
            <a:r>
              <a:rPr lang="de-DE" sz="1400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inga.beig@stadt-frankfurt.de</a:t>
            </a:r>
            <a:endParaRPr lang="de-DE" sz="1400" dirty="0">
              <a:solidFill>
                <a:srgbClr val="1F497D"/>
              </a:solidFill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sz="1400" dirty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suizidpraevention@stadt-frankfurt.de 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18" y="3657353"/>
            <a:ext cx="1342295" cy="73144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52" y="2300827"/>
            <a:ext cx="1686829" cy="12806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21" y="969094"/>
            <a:ext cx="2758974" cy="11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hteck 3"/>
          <p:cNvSpPr>
            <a:spLocks noChangeArrowheads="1"/>
          </p:cNvSpPr>
          <p:nvPr/>
        </p:nvSpPr>
        <p:spPr bwMode="auto">
          <a:xfrm>
            <a:off x="2009614" y="6460023"/>
            <a:ext cx="89036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500">
                <a:solidFill>
                  <a:srgbClr val="005DA8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5DA8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5DA8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5DA8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de-DE" sz="1400" dirty="0">
                <a:solidFill>
                  <a:srgbClr val="4D4B46"/>
                </a:solidFill>
                <a:latin typeface="Calibri" panose="020F0502020204030204" pitchFamily="34" charset="0"/>
                <a:cs typeface="Arial"/>
              </a:rPr>
              <a:t>Adaptiert nach: Haas et al. Suizidalität im Alter – was kann der Hausarzt tun? Praxis 2014; 103: 1061-66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9B608-30BF-4780-AD74-2A39D90104E2}" type="slidenum">
              <a:rPr lang="de-DE" altLang="de-DE">
                <a:solidFill>
                  <a:srgbClr val="00618F"/>
                </a:solidFill>
                <a:latin typeface="Arial Narrow"/>
                <a:ea typeface="+mn-ea"/>
                <a:cs typeface="Arial"/>
              </a:rPr>
              <a:pPr>
                <a:defRPr/>
              </a:pPr>
              <a:t>2</a:t>
            </a:fld>
            <a:endParaRPr lang="de-DE" altLang="de-DE" dirty="0">
              <a:solidFill>
                <a:srgbClr val="00618F"/>
              </a:solidFill>
              <a:latin typeface="Arial Narrow"/>
              <a:ea typeface="+mn-ea"/>
              <a:cs typeface="Arial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947763" y="3953846"/>
            <a:ext cx="2016125" cy="10795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Suizidalität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09939" y="2052773"/>
            <a:ext cx="4091771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Psychische Erkrankungen, u.a.</a:t>
            </a:r>
          </a:p>
          <a:p>
            <a:pPr algn="ctr" defTabSz="914400"/>
            <a:r>
              <a:rPr lang="de-DE" altLang="de-DE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Depression,</a:t>
            </a:r>
            <a:endParaRPr lang="de-DE" altLang="de-DE" dirty="0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  <a:p>
            <a:pPr algn="ctr" defTabSz="914400"/>
            <a:r>
              <a:rPr lang="de-DE" altLang="de-DE" dirty="0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Suchterkrankungen, Wahnhafte 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Störung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00250" y="4856382"/>
            <a:ext cx="358775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Somatische Erkrankungen, u.a.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Krebs </a:t>
            </a:r>
            <a:b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</a:b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Neurologische Erkrankungen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Chronische Erkrankungen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63452" y="3488050"/>
            <a:ext cx="271541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Zugang zu Suizidmitteln</a:t>
            </a:r>
            <a:endParaRPr lang="de-DE" altLang="de-DE" dirty="0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0398" y="4307406"/>
            <a:ext cx="3722686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Soziale Situation/Isolierung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Geringes soziales Netz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Alleine lebend, Partnerverlust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Mangel an vertrauensvollen Beziehungen</a:t>
            </a:r>
          </a:p>
          <a:p>
            <a:pPr defTabSz="914400"/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Ökonomisch schlechte Lage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861324" y="3020126"/>
            <a:ext cx="24539" cy="8010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de-DE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4353636" y="5064865"/>
            <a:ext cx="671586" cy="3916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de-DE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244088" y="3821130"/>
            <a:ext cx="626008" cy="2924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de-DE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667563" y="3252741"/>
            <a:ext cx="37338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Suizidales Verhalten</a:t>
            </a:r>
            <a:br>
              <a:rPr lang="de-DE" altLang="de-DE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</a:b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Suizidversuch in der Vorgeschichte</a:t>
            </a:r>
            <a:b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</a:b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Suizide im Umfeld</a:t>
            </a:r>
            <a:b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</a:b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Zeitraum nach Klinikentlassung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 flipV="1">
            <a:off x="6714698" y="4994289"/>
            <a:ext cx="600502" cy="462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de-DE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6875850" y="3852906"/>
            <a:ext cx="589409" cy="2492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de-DE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04083" cy="1450757"/>
          </a:xfrm>
        </p:spPr>
        <p:txBody>
          <a:bodyPr>
            <a:normAutofit/>
          </a:bodyPr>
          <a:lstStyle/>
          <a:p>
            <a:r>
              <a:rPr lang="de-DE" sz="4400" dirty="0" smtClean="0">
                <a:solidFill>
                  <a:srgbClr val="0079A4"/>
                </a:solidFill>
              </a:rPr>
              <a:t>…wenn Menschen nicht mehr leben möchten</a:t>
            </a:r>
            <a:endParaRPr lang="de-DE" sz="4400" dirty="0">
              <a:solidFill>
                <a:srgbClr val="0079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5400" dirty="0" smtClean="0">
                <a:solidFill>
                  <a:srgbClr val="0079A4"/>
                </a:solidFill>
              </a:rPr>
              <a:t>#</a:t>
            </a:r>
            <a:r>
              <a:rPr lang="de-DE" sz="5400" dirty="0" err="1" smtClean="0">
                <a:solidFill>
                  <a:srgbClr val="0079A4"/>
                </a:solidFill>
              </a:rPr>
              <a:t>be</a:t>
            </a:r>
            <a:r>
              <a:rPr lang="de-DE" sz="5400" dirty="0" smtClean="0">
                <a:solidFill>
                  <a:srgbClr val="0079A4"/>
                </a:solidFill>
              </a:rPr>
              <a:t> </a:t>
            </a:r>
            <a:r>
              <a:rPr lang="de-DE" sz="5400" dirty="0" err="1" smtClean="0">
                <a:solidFill>
                  <a:srgbClr val="0079A4"/>
                </a:solidFill>
              </a:rPr>
              <a:t>here</a:t>
            </a:r>
            <a:r>
              <a:rPr lang="de-DE" sz="5400" dirty="0" smtClean="0">
                <a:solidFill>
                  <a:srgbClr val="0079A4"/>
                </a:solidFill>
              </a:rPr>
              <a:t> </a:t>
            </a:r>
            <a:r>
              <a:rPr lang="de-DE" sz="5400" dirty="0" err="1" smtClean="0">
                <a:solidFill>
                  <a:srgbClr val="0079A4"/>
                </a:solidFill>
              </a:rPr>
              <a:t>tomorrow</a:t>
            </a:r>
            <a:r>
              <a:rPr lang="de-DE" sz="5400" dirty="0" smtClean="0">
                <a:solidFill>
                  <a:srgbClr val="0079A4"/>
                </a:solidFill>
              </a:rPr>
              <a:t> – </a:t>
            </a:r>
            <a:r>
              <a:rPr lang="de-DE" sz="5400" dirty="0" err="1" smtClean="0">
                <a:solidFill>
                  <a:srgbClr val="0079A4"/>
                </a:solidFill>
              </a:rPr>
              <a:t>Kevin‘s</a:t>
            </a:r>
            <a:r>
              <a:rPr lang="de-DE" sz="5400" dirty="0" smtClean="0">
                <a:solidFill>
                  <a:srgbClr val="0079A4"/>
                </a:solidFill>
              </a:rPr>
              <a:t> </a:t>
            </a:r>
            <a:r>
              <a:rPr lang="de-DE" sz="5400" dirty="0">
                <a:solidFill>
                  <a:srgbClr val="0079A4"/>
                </a:solidFill>
              </a:rPr>
              <a:t>Story</a:t>
            </a:r>
            <a:endParaRPr lang="de-DE" sz="5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b="2315"/>
          <a:stretch/>
        </p:blipFill>
        <p:spPr>
          <a:xfrm>
            <a:off x="1386300" y="1832894"/>
            <a:ext cx="8934450" cy="43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The 2% - Kevin Hines(1)_Tri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2" y="204715"/>
            <a:ext cx="11873554" cy="59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576000"/>
            <a:ext cx="852631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692000" y="439387"/>
            <a:ext cx="8692738" cy="5400000"/>
          </a:xfrm>
          <a:prstGeom prst="rect">
            <a:avLst/>
          </a:prstGeom>
          <a:solidFill>
            <a:srgbClr val="009EE3"/>
          </a:solidFill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6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DOCH!!!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Darüber zu sprechen ist wichtig!</a:t>
            </a:r>
          </a:p>
          <a:p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576000"/>
            <a:ext cx="848776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692000" y="439387"/>
            <a:ext cx="8692738" cy="5400000"/>
          </a:xfrm>
          <a:prstGeom prst="rect">
            <a:avLst/>
          </a:prstGeom>
          <a:solidFill>
            <a:srgbClr val="009EE3"/>
          </a:solidFill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6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NEIN!!!</a:t>
            </a:r>
          </a:p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Jeder Suizidversuch ist ein Hilferuf!</a:t>
            </a:r>
            <a:endParaRPr lang="de-DE" sz="7200" b="1" dirty="0">
              <a:solidFill>
                <a:schemeClr val="bg1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  <a:p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671614"/>
            <a:ext cx="10058400" cy="1450757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576000"/>
            <a:ext cx="78912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205</Words>
  <Application>Microsoft Office PowerPoint</Application>
  <PresentationFormat>Breitbild</PresentationFormat>
  <Paragraphs>55</Paragraphs>
  <Slides>15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Bradley Hand ITC</vt:lpstr>
      <vt:lpstr>Calibri</vt:lpstr>
      <vt:lpstr>Calibri Light</vt:lpstr>
      <vt:lpstr>Times New Roman</vt:lpstr>
      <vt:lpstr>Wingdings</vt:lpstr>
      <vt:lpstr>Rückblick</vt:lpstr>
      <vt:lpstr>sad or mad?</vt:lpstr>
      <vt:lpstr>…wenn Menschen nicht mehr leben möchten</vt:lpstr>
      <vt:lpstr>#be here tomorrow – Kevin‘s Story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Dos &amp; DON‘Ts</vt:lpstr>
      <vt:lpstr>Dos &amp; DON‘Ts</vt:lpstr>
      <vt:lpstr>Small Talk Saves Lives - Sarah‘s Story</vt:lpstr>
      <vt:lpstr>Small Talk Saves Lives - Sarah‘s Story</vt:lpstr>
      <vt:lpstr>PowerPoint-Präsentation</vt:lpstr>
    </vt:vector>
  </TitlesOfParts>
  <Company>Stadt Frankfurt am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 or mad</dc:title>
  <dc:creator>Beig, Inga</dc:creator>
  <cp:lastModifiedBy>Beig, Inga</cp:lastModifiedBy>
  <cp:revision>27</cp:revision>
  <dcterms:created xsi:type="dcterms:W3CDTF">2020-02-10T15:32:30Z</dcterms:created>
  <dcterms:modified xsi:type="dcterms:W3CDTF">2020-02-14T15:31:16Z</dcterms:modified>
</cp:coreProperties>
</file>